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12"/>
  </p:notesMasterIdLst>
  <p:sldIdLst>
    <p:sldId id="721" r:id="rId3"/>
    <p:sldId id="799" r:id="rId4"/>
    <p:sldId id="802" r:id="rId5"/>
    <p:sldId id="803" r:id="rId6"/>
    <p:sldId id="805" r:id="rId7"/>
    <p:sldId id="806" r:id="rId8"/>
    <p:sldId id="809" r:id="rId9"/>
    <p:sldId id="808" r:id="rId10"/>
    <p:sldId id="80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0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18CA0-2CEC-4BA3-A570-BBE12DD0C06D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26BE4-676E-4B76-B4FB-5B553FBC8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26BE4-676E-4B76-B4FB-5B553FBC8D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23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7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5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53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2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4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DAF8-5CB1-4C79-ABA2-0D4790698A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1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5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1CE2E4-4BD7-4209-B143-A678C5407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391" y="-13675"/>
            <a:ext cx="9212781" cy="693188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B96BBC-E652-4BBF-813B-CF99D93D8E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2492377"/>
            <a:ext cx="5543550" cy="1152649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3429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Divider page heading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goes in this position</a:t>
            </a:r>
          </a:p>
        </p:txBody>
      </p:sp>
    </p:spTree>
    <p:extLst>
      <p:ext uri="{BB962C8B-B14F-4D97-AF65-F5344CB8AC3E}">
        <p14:creationId xmlns:p14="http://schemas.microsoft.com/office/powerpoint/2010/main" val="314027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DFA71-E7E5-490E-BCBB-C6010E3B7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" y="0"/>
            <a:ext cx="9184710" cy="691076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E2CB9F-24A4-4DE9-B4A1-684FD5D4C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17032"/>
            <a:ext cx="6481762" cy="649288"/>
          </a:xfrm>
        </p:spPr>
        <p:txBody>
          <a:bodyPr/>
          <a:lstStyle>
            <a:lvl1pPr>
              <a:defRPr sz="2400"/>
            </a:lvl1pPr>
            <a:lvl2pPr marL="4572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US" dirty="0"/>
              <a:t>Title page subheading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6E160B-0085-46D6-9651-D9469AACE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997200"/>
            <a:ext cx="6481762" cy="649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Title Page 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62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772816"/>
            <a:ext cx="7992888" cy="64807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rgbClr val="42556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Text goes here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F38968-8F55-4FBB-AEC1-7F971B20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1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1CE2E4-4BD7-4209-B143-A678C5407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391" y="-13676"/>
            <a:ext cx="9212781" cy="693188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B96BBC-E652-4BBF-813B-CF99D93D8E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2492375"/>
            <a:ext cx="5543550" cy="11526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Divider page heading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goes in this position</a:t>
            </a:r>
          </a:p>
        </p:txBody>
      </p:sp>
    </p:spTree>
    <p:extLst>
      <p:ext uri="{BB962C8B-B14F-4D97-AF65-F5344CB8AC3E}">
        <p14:creationId xmlns:p14="http://schemas.microsoft.com/office/powerpoint/2010/main" val="122639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7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0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5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5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8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8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9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7B61-EBD5-4CCD-8055-F84E9FB51313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484C-EA6F-4431-A787-1199D266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3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FFCEB4-EF59-4A65-BB61-E1EDA439E6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07" y="-1"/>
            <a:ext cx="9165805" cy="6896539"/>
          </a:xfrm>
          <a:prstGeom prst="rect">
            <a:avLst/>
          </a:prstGeom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78484094-48F6-964E-A31C-C6CB9E90C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7085BD9-FB4A-9749-AD46-AB2AABAEB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00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2800">
          <a:solidFill>
            <a:srgbClr val="425563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425563"/>
          </a:solidFill>
          <a:latin typeface="+mn-lt"/>
          <a:ea typeface="+mn-ea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425563"/>
          </a:solidFill>
          <a:latin typeface="+mn-lt"/>
          <a:ea typeface="+mn-ea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425563"/>
          </a:solidFill>
          <a:latin typeface="+mn-lt"/>
          <a:ea typeface="+mn-ea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425563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dcsa.uk/resources/sa-values-assessm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DCC0D-3AE8-4A91-9C8A-A3F708046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441" y="2143760"/>
            <a:ext cx="8282397" cy="3078480"/>
          </a:xfrm>
        </p:spPr>
        <p:txBody>
          <a:bodyPr>
            <a:normAutofit/>
          </a:bodyPr>
          <a:lstStyle/>
          <a:p>
            <a:r>
              <a:rPr lang="en-GB" sz="5200" dirty="0"/>
              <a:t>Mission, Vision</a:t>
            </a:r>
          </a:p>
          <a:p>
            <a:r>
              <a:rPr lang="en-GB" sz="5200" dirty="0"/>
              <a:t>Values Activities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620AE-18D0-4C09-9B17-7014C910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10" y="399965"/>
            <a:ext cx="2170987" cy="8596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7529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50" y="404664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 What is a Mission, Vision &amp;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1774371"/>
            <a:ext cx="8282397" cy="3897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GB" sz="2000" kern="0" dirty="0"/>
              <a:t>A useful introductory activity to developing a Mission, Vision &amp; Values is to gauge the current knowledge of participants.</a:t>
            </a:r>
          </a:p>
          <a:p>
            <a:pPr defTabSz="914400"/>
            <a:endParaRPr lang="en-GB" sz="2000" kern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On a sheet of flip-chart or on a </a:t>
            </a:r>
            <a:r>
              <a:rPr lang="en-GB" sz="2000" kern="0" dirty="0" err="1"/>
              <a:t>jamboard</a:t>
            </a:r>
            <a:r>
              <a:rPr lang="en-GB" sz="2000" kern="0" dirty="0"/>
              <a:t> (or similar software) write three headings; Mission, Vision &amp; Values.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Ask participants to write under each what they think these terms mean in relation to strategic planning.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It can also be useful to capture from participants why it’s important to include these in a strategy.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Use the explanatory slide to confirm the meaning and purpose of a Mission, Vision &amp; Values.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77524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50" y="404664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 Developing your Mission – What is a Students’ Association?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0D5D2A-47F0-EEEA-B6FC-26865D552390}"/>
              </a:ext>
            </a:extLst>
          </p:cNvPr>
          <p:cNvSpPr txBox="1">
            <a:spLocks/>
          </p:cNvSpPr>
          <p:nvPr/>
        </p:nvSpPr>
        <p:spPr>
          <a:xfrm>
            <a:off x="430801" y="1630008"/>
            <a:ext cx="8282397" cy="41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GB" sz="2000" kern="0" dirty="0"/>
              <a:t>The Students’ Association’s mission is it’s reason for being, capturing the core purpose of the SA can be a great starting point for developing your mission.</a:t>
            </a:r>
          </a:p>
          <a:p>
            <a:pPr defTabSz="914400"/>
            <a:endParaRPr lang="en-GB" sz="2000" kern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Ask participants to think about why we have Students’ Associations, what is their purpose?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Participants should capture this information on flipchart or an alternative.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Ask participants to pick out some key words or common themes that have come up several times.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Using these words try to form a statement. You can use the example statements as a guide.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50445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49" y="622378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3: Developing your Vision – What do Students’ Associations need?</a:t>
            </a:r>
          </a:p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2458720"/>
            <a:ext cx="8282397" cy="1940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GB" sz="4800" kern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F2452D-6F13-6E59-2B44-30B8B4C6B550}"/>
              </a:ext>
            </a:extLst>
          </p:cNvPr>
          <p:cNvSpPr txBox="1">
            <a:spLocks/>
          </p:cNvSpPr>
          <p:nvPr/>
        </p:nvSpPr>
        <p:spPr>
          <a:xfrm>
            <a:off x="430801" y="1630008"/>
            <a:ext cx="8282397" cy="4106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GB" sz="2000" kern="0" dirty="0"/>
              <a:t>As a follow up to the “What is a Students’ Association” activity you could also ask participants what a Students’ Association needs to function:</a:t>
            </a:r>
          </a:p>
          <a:p>
            <a:pPr defTabSz="914400"/>
            <a:endParaRPr lang="en-GB" sz="2000" kern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Again, try to capture this information and ask participants to think about all the things that an SA needs to be successful</a:t>
            </a:r>
          </a:p>
          <a:p>
            <a:pPr marL="1143000" lvl="1" defTabSz="914400"/>
            <a:r>
              <a:rPr lang="en-GB" sz="2000" kern="0" dirty="0"/>
              <a:t>Staff</a:t>
            </a:r>
          </a:p>
          <a:p>
            <a:pPr marL="1143000" lvl="1" defTabSz="914400"/>
            <a:r>
              <a:rPr lang="en-GB" sz="2000" kern="0" dirty="0"/>
              <a:t>Money</a:t>
            </a:r>
          </a:p>
          <a:p>
            <a:pPr marL="1143000" lvl="1" defTabSz="914400"/>
            <a:r>
              <a:rPr lang="en-GB" sz="2000" kern="0" dirty="0"/>
              <a:t>Space</a:t>
            </a:r>
          </a:p>
          <a:p>
            <a:pPr marL="1143000" lvl="1" defTabSz="914400"/>
            <a:r>
              <a:rPr lang="en-GB" sz="2000" kern="0" dirty="0"/>
              <a:t>Engaged students</a:t>
            </a:r>
          </a:p>
          <a:p>
            <a:pPr marL="1143000" lvl="1" defTabSz="914400"/>
            <a:r>
              <a:rPr lang="en-GB" sz="2000" kern="0" dirty="0"/>
              <a:t>Partnerships</a:t>
            </a:r>
          </a:p>
          <a:p>
            <a:pPr marL="1143000" lvl="1" defTabSz="914400"/>
            <a:r>
              <a:rPr lang="en-GB" sz="2000" kern="0" dirty="0"/>
              <a:t>Staff investment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3891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49" y="622378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4: Developing your Vision – In an ideal world activity</a:t>
            </a:r>
          </a:p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2458720"/>
            <a:ext cx="8282397" cy="1940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GB" sz="4800" kern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70CDD7-3F3E-20F8-FDF4-07ECDD699CF6}"/>
              </a:ext>
            </a:extLst>
          </p:cNvPr>
          <p:cNvSpPr txBox="1">
            <a:spLocks/>
          </p:cNvSpPr>
          <p:nvPr/>
        </p:nvSpPr>
        <p:spPr>
          <a:xfrm>
            <a:off x="430801" y="1630008"/>
            <a:ext cx="8282397" cy="41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GB" sz="2000" kern="0" dirty="0"/>
              <a:t>As the vision statement explores where the Students’ Association hopes to be an interactive activity is to ask participants to think about where they see their SA after a set period of time.</a:t>
            </a:r>
          </a:p>
          <a:p>
            <a:pPr defTabSz="914400"/>
            <a:endParaRPr lang="en-GB" sz="2000" kern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Ask participants to think about what they hope their SA will look like in 10 years time.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kern="0" dirty="0"/>
              <a:t>Participants can either write down words they associate wit this or draw a picture capturing this information. Drawing could make the process more engaging.</a:t>
            </a:r>
            <a:endParaRPr lang="en-GB" sz="2400" kern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1800" kern="0" dirty="0"/>
              <a:t>You could then pull key words or themes from each and use these to form your vision statement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8630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49" y="622378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5: Developing your Values – Values Assessment</a:t>
            </a:r>
          </a:p>
          <a:p>
            <a:pPr defTabSz="914400">
              <a:defRPr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2458720"/>
            <a:ext cx="8282397" cy="1940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GB" sz="4800" kern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ADA9AA-C822-9CED-EF9E-F85D0262BCA8}"/>
              </a:ext>
            </a:extLst>
          </p:cNvPr>
          <p:cNvSpPr txBox="1">
            <a:spLocks/>
          </p:cNvSpPr>
          <p:nvPr/>
        </p:nvSpPr>
        <p:spPr>
          <a:xfrm>
            <a:off x="430801" y="1630008"/>
            <a:ext cx="8282397" cy="41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GB" sz="1800" kern="0" dirty="0"/>
              <a:t>A values assessment is a great way to consider all of the qualities which your SA possess.</a:t>
            </a:r>
          </a:p>
          <a:p>
            <a:pPr defTabSz="914400"/>
            <a:endParaRPr lang="en-GB" sz="1800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800" kern="0" dirty="0">
                <a:hlinkClick r:id="rId4"/>
              </a:rPr>
              <a:t>Download the DCSA project values assessment document </a:t>
            </a:r>
            <a:r>
              <a:rPr lang="en-GB" sz="1800" kern="0" dirty="0"/>
              <a:t>and distribute to participants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800" kern="0" dirty="0"/>
              <a:t>Ask participants to go through each of the values, eliminating the ones which aren’t relevant or a priority for the SA, repeat this process until there are 5 or 6 left.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800" kern="0" dirty="0"/>
              <a:t>If participants are struggling to cut the numbers they could consider if there’s any values which are similar, for example accountability and transparency.</a:t>
            </a:r>
          </a:p>
        </p:txBody>
      </p:sp>
    </p:spTree>
    <p:extLst>
      <p:ext uri="{BB962C8B-B14F-4D97-AF65-F5344CB8AC3E}">
        <p14:creationId xmlns:p14="http://schemas.microsoft.com/office/powerpoint/2010/main" val="395002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49" y="393778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Mission Statements</a:t>
            </a:r>
            <a:endParaRPr lang="en-GB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2458720"/>
            <a:ext cx="8282397" cy="1940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GB" sz="48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86EBA-3AD4-C154-4AE6-27AFCB0EB999}"/>
              </a:ext>
            </a:extLst>
          </p:cNvPr>
          <p:cNvSpPr txBox="1"/>
          <p:nvPr/>
        </p:nvSpPr>
        <p:spPr>
          <a:xfrm>
            <a:off x="353799" y="1707961"/>
            <a:ext cx="8049056" cy="4015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Here are some examples of mission statements from other SA’s:</a:t>
            </a:r>
          </a:p>
          <a:p>
            <a:pPr lvl="0">
              <a:lnSpc>
                <a:spcPct val="107000"/>
              </a:lnSpc>
            </a:pPr>
            <a:endParaRPr lang="en-GB" sz="2000" kern="100" dirty="0">
              <a:solidFill>
                <a:srgbClr val="42556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represent and support students, making sure that their voices are hear and the they have a positive and unforgettable experience.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enrich the lives of students by providing a range of services, activities and opportunities that enhance the learning experience.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represent and support the interests of students, ensuring that they have a fulfilling and enjoyable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12801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49" y="393778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Vision Statements</a:t>
            </a:r>
            <a:endParaRPr lang="en-GB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2458720"/>
            <a:ext cx="8282397" cy="1940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GB" sz="48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D3FCC-A765-A727-9FAE-397BD98EB37B}"/>
              </a:ext>
            </a:extLst>
          </p:cNvPr>
          <p:cNvSpPr txBox="1"/>
          <p:nvPr/>
        </p:nvSpPr>
        <p:spPr>
          <a:xfrm>
            <a:off x="289091" y="1675143"/>
            <a:ext cx="8282396" cy="368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Here are some examples of vision statements from other SA’s:</a:t>
            </a:r>
          </a:p>
          <a:p>
            <a:pPr lvl="0">
              <a:lnSpc>
                <a:spcPct val="107000"/>
              </a:lnSpc>
            </a:pPr>
            <a:endParaRPr lang="en-GB" sz="2000" kern="100" dirty="0">
              <a:solidFill>
                <a:srgbClr val="42556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be a Students’ Association where every student feels supported, respected and empowered to reach their full potential.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be a dynamic and responsive students’ association that champions </a:t>
            </a:r>
            <a:r>
              <a:rPr lang="en-GB" sz="2000" kern="100" dirty="0" err="1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champions</a:t>
            </a: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student engagement and fosters a sense of community among all students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be a vibrant and inclusive students’ </a:t>
            </a:r>
            <a:r>
              <a:rPr lang="en-GB" sz="2000" kern="100" dirty="0" err="1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asccociation</a:t>
            </a: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that fosters a sense of community, facilitates student-led initiatives and advocates for student rights and welfare.</a:t>
            </a:r>
          </a:p>
        </p:txBody>
      </p:sp>
    </p:spTree>
    <p:extLst>
      <p:ext uri="{BB962C8B-B14F-4D97-AF65-F5344CB8AC3E}">
        <p14:creationId xmlns:p14="http://schemas.microsoft.com/office/powerpoint/2010/main" val="318252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6ABA3-481D-44E9-B914-B4FB00035CF1}"/>
              </a:ext>
            </a:extLst>
          </p:cNvPr>
          <p:cNvSpPr txBox="1">
            <a:spLocks/>
          </p:cNvSpPr>
          <p:nvPr/>
        </p:nvSpPr>
        <p:spPr bwMode="auto">
          <a:xfrm>
            <a:off x="577849" y="393778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Values</a:t>
            </a:r>
            <a:endParaRPr lang="en-GB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79E77-D634-268B-B6B1-B959521E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853181"/>
            <a:ext cx="2520280" cy="997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09F2D1-FBF7-482C-B261-CC13FB01400F}"/>
              </a:ext>
            </a:extLst>
          </p:cNvPr>
          <p:cNvSpPr txBox="1">
            <a:spLocks/>
          </p:cNvSpPr>
          <p:nvPr/>
        </p:nvSpPr>
        <p:spPr>
          <a:xfrm>
            <a:off x="430801" y="2458720"/>
            <a:ext cx="8282397" cy="1940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25563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5563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25563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GB" sz="48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0634E-ABA6-A633-B257-F79B8E01FDFD}"/>
              </a:ext>
            </a:extLst>
          </p:cNvPr>
          <p:cNvSpPr txBox="1"/>
          <p:nvPr/>
        </p:nvSpPr>
        <p:spPr>
          <a:xfrm>
            <a:off x="754243" y="2081922"/>
            <a:ext cx="7635512" cy="214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Here are some examples of values from other SA’s:</a:t>
            </a:r>
          </a:p>
          <a:p>
            <a:pPr lvl="0">
              <a:lnSpc>
                <a:spcPct val="107000"/>
              </a:lnSpc>
            </a:pPr>
            <a:endParaRPr lang="en-GB" sz="2000" kern="100" dirty="0">
              <a:solidFill>
                <a:srgbClr val="42556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Inclusivity, integrity, collaboration, creativity, fun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Inclusive, innovative, partnered, sustainable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42556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Empowerment, inclusivity, responsiveness, collaboration, advocacy</a:t>
            </a:r>
            <a:endParaRPr lang="en-GB" sz="3600" dirty="0">
              <a:solidFill>
                <a:srgbClr val="42556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7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US-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US Charity Slides" id="{5DFF2B67-02FD-4AB0-A031-5C2A783359D2}" vid="{B9B02AC7-8046-40BA-BACA-0BFADCEB4F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716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Verdana</vt:lpstr>
      <vt:lpstr>Office Theme</vt:lpstr>
      <vt:lpstr>NUS-Powerpoint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Gilmour</dc:creator>
  <cp:lastModifiedBy>Ian Gilmour</cp:lastModifiedBy>
  <cp:revision>7</cp:revision>
  <dcterms:created xsi:type="dcterms:W3CDTF">2022-06-27T14:56:40Z</dcterms:created>
  <dcterms:modified xsi:type="dcterms:W3CDTF">2023-05-17T17:05:58Z</dcterms:modified>
</cp:coreProperties>
</file>